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58" r:id="rId6"/>
    <p:sldId id="259"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A43CB-864F-07A0-4FB7-F0308310CD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56C0B1C-AC8D-7D55-B53A-9CC03C0C28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7CE3C80-6EC9-81F8-33E8-E067D10A24AD}"/>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5" name="Footer Placeholder 4">
            <a:extLst>
              <a:ext uri="{FF2B5EF4-FFF2-40B4-BE49-F238E27FC236}">
                <a16:creationId xmlns:a16="http://schemas.microsoft.com/office/drawing/2014/main" id="{1A13D26D-EEF6-CF01-19AC-2E0E78D5F1F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1422D56-5E92-8CB2-CBE4-675A59D764EE}"/>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02196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7F007-E806-6132-177D-317B6C96B47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533F59D-3D05-56FD-4977-4DBC1DE8C8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83FF2DC-95CE-8F60-ABB0-594EE9E07824}"/>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5" name="Footer Placeholder 4">
            <a:extLst>
              <a:ext uri="{FF2B5EF4-FFF2-40B4-BE49-F238E27FC236}">
                <a16:creationId xmlns:a16="http://schemas.microsoft.com/office/drawing/2014/main" id="{BCDF5B8F-D0D2-6A07-2C2B-4877DEF8515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8B465D-E377-4805-EB63-BEDE2E21BCCD}"/>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569593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A84EB7-FE7B-6CA2-0603-3938365193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E416365-EAC4-A581-BB2F-CEBDCC93FE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78B5D93-D29B-3B5C-C833-0F4532D8F347}"/>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5" name="Footer Placeholder 4">
            <a:extLst>
              <a:ext uri="{FF2B5EF4-FFF2-40B4-BE49-F238E27FC236}">
                <a16:creationId xmlns:a16="http://schemas.microsoft.com/office/drawing/2014/main" id="{5551BD4D-0FF3-6A75-BB06-57A10A7F99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B719A39-FC9C-128B-9999-04867312D472}"/>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4091772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B29B7-4613-A0B6-2395-980556EF8A6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6E8650B-E801-1464-8164-FABD0B993D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44F83A1-22EE-0B13-25F5-16C300C2D51D}"/>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5" name="Footer Placeholder 4">
            <a:extLst>
              <a:ext uri="{FF2B5EF4-FFF2-40B4-BE49-F238E27FC236}">
                <a16:creationId xmlns:a16="http://schemas.microsoft.com/office/drawing/2014/main" id="{6FE34E9B-2FD8-0265-86C9-417457FF85E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38F1C5F-0162-7CAA-A7D4-3929B1A3137C}"/>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64956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6A458-94EF-6703-DB35-7928F98D3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BB55864-926F-FB02-99FA-69619AEED8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5387A3-0165-2BDC-71BB-38DA2C23914C}"/>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5" name="Footer Placeholder 4">
            <a:extLst>
              <a:ext uri="{FF2B5EF4-FFF2-40B4-BE49-F238E27FC236}">
                <a16:creationId xmlns:a16="http://schemas.microsoft.com/office/drawing/2014/main" id="{9D7E0C27-A2C2-3045-49C0-2A9F50C182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C4722A8-8100-9DF2-628F-058364A41120}"/>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888783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78144-54EE-31DC-1A8E-761E6E78637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0ADF80C-2468-D0B1-8648-FF754DDDB2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3F3C15E-6F10-02AD-80B0-6530ECA438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82F7ED7-EBD1-465A-4D76-5C84554047D5}"/>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6" name="Footer Placeholder 5">
            <a:extLst>
              <a:ext uri="{FF2B5EF4-FFF2-40B4-BE49-F238E27FC236}">
                <a16:creationId xmlns:a16="http://schemas.microsoft.com/office/drawing/2014/main" id="{851E34B5-2B1A-3618-3F2D-7EF86109895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D3D5447-7B94-4590-FE6D-45711E025CD6}"/>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772826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73EED-2996-79C5-E1A0-2D603D8B153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98567EF-677B-CBAB-65C1-E6FCC16218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8EC1BE-6923-764E-2558-76D0F9055C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0640BA6-F70C-2698-CE05-F2D4893824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B1BFA3-F957-2D4C-FC68-1F4AAFCFC6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729D59B-0B79-08FD-664C-03B108695EEE}"/>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8" name="Footer Placeholder 7">
            <a:extLst>
              <a:ext uri="{FF2B5EF4-FFF2-40B4-BE49-F238E27FC236}">
                <a16:creationId xmlns:a16="http://schemas.microsoft.com/office/drawing/2014/main" id="{3C5CB5D8-5FBE-5FB6-C1A5-AC87E74BE56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1830A89-0B40-214B-C343-20AA61EC1BA9}"/>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12857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5017F-F674-BBB6-DA93-22288DAF5D4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76C13EC-268B-EA74-9142-3938D0E84BC3}"/>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4" name="Footer Placeholder 3">
            <a:extLst>
              <a:ext uri="{FF2B5EF4-FFF2-40B4-BE49-F238E27FC236}">
                <a16:creationId xmlns:a16="http://schemas.microsoft.com/office/drawing/2014/main" id="{B068376E-F71D-4F61-DC5E-6ADCA0F02CE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438AA94-71C1-6E6A-8678-F3058E5C6109}"/>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501887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76663D-0D8A-E375-5B0C-B2C018580E9D}"/>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3" name="Footer Placeholder 2">
            <a:extLst>
              <a:ext uri="{FF2B5EF4-FFF2-40B4-BE49-F238E27FC236}">
                <a16:creationId xmlns:a16="http://schemas.microsoft.com/office/drawing/2014/main" id="{DE2D9A74-FC70-B2A0-FF22-D2B7D386C85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E1C7548-B41F-3FDE-019B-EF64C9004CCA}"/>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67518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87392-E818-CC15-D1FE-0A6C86D925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FA7FF4A-E55C-5FF9-B9C8-3174F3BA1A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E4C432B-E0A6-EA40-4749-9BD05371C5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BE358F-BABD-FC40-5605-72CE218EE1EC}"/>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6" name="Footer Placeholder 5">
            <a:extLst>
              <a:ext uri="{FF2B5EF4-FFF2-40B4-BE49-F238E27FC236}">
                <a16:creationId xmlns:a16="http://schemas.microsoft.com/office/drawing/2014/main" id="{500A86B5-7052-7977-AAEB-FE2BCFC8E4D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2A07804-8BF3-2845-D728-4B5B257C76D2}"/>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22950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386CF-35B4-49E1-15E4-C224CD5CD5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DC757CA-DB13-1CE1-3837-5D23BD260A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21ABFFC-7085-61BA-0A35-DD2AE7FA38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25A26A-AE9E-8EA2-057C-A1A6CF84B18D}"/>
              </a:ext>
            </a:extLst>
          </p:cNvPr>
          <p:cNvSpPr>
            <a:spLocks noGrp="1"/>
          </p:cNvSpPr>
          <p:nvPr>
            <p:ph type="dt" sz="half" idx="10"/>
          </p:nvPr>
        </p:nvSpPr>
        <p:spPr/>
        <p:txBody>
          <a:bodyPr/>
          <a:lstStyle/>
          <a:p>
            <a:fld id="{545672D0-A1FA-4D16-ADA7-9813F8946346}" type="datetimeFigureOut">
              <a:rPr lang="en-IN" smtClean="0"/>
              <a:t>06-11-2023</a:t>
            </a:fld>
            <a:endParaRPr lang="en-IN"/>
          </a:p>
        </p:txBody>
      </p:sp>
      <p:sp>
        <p:nvSpPr>
          <p:cNvPr id="6" name="Footer Placeholder 5">
            <a:extLst>
              <a:ext uri="{FF2B5EF4-FFF2-40B4-BE49-F238E27FC236}">
                <a16:creationId xmlns:a16="http://schemas.microsoft.com/office/drawing/2014/main" id="{8A97126E-A9F4-2C7A-0B62-2640D11C958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80787A5-410C-1E6D-C835-81FCCD14F8C0}"/>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4242516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3C078A-5FE9-6C75-5954-6CDFD2DE33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A2FB5A2-FE08-BA4E-B205-FC9D3452E5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63D37CD-7D6B-E60B-59C9-151C60BB58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672D0-A1FA-4D16-ADA7-9813F8946346}" type="datetimeFigureOut">
              <a:rPr lang="en-IN" smtClean="0"/>
              <a:t>06-11-2023</a:t>
            </a:fld>
            <a:endParaRPr lang="en-IN"/>
          </a:p>
        </p:txBody>
      </p:sp>
      <p:sp>
        <p:nvSpPr>
          <p:cNvPr id="5" name="Footer Placeholder 4">
            <a:extLst>
              <a:ext uri="{FF2B5EF4-FFF2-40B4-BE49-F238E27FC236}">
                <a16:creationId xmlns:a16="http://schemas.microsoft.com/office/drawing/2014/main" id="{CA8A312F-2614-EAEE-1B79-613ECCB32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66A219D-0E49-2C4C-61EA-3F3E0A77E1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13D27-E5A5-4032-B0FA-93B31ED9516B}" type="slidenum">
              <a:rPr lang="en-IN" smtClean="0"/>
              <a:t>‹#›</a:t>
            </a:fld>
            <a:endParaRPr lang="en-IN"/>
          </a:p>
        </p:txBody>
      </p:sp>
    </p:spTree>
    <p:extLst>
      <p:ext uri="{BB962C8B-B14F-4D97-AF65-F5344CB8AC3E}">
        <p14:creationId xmlns:p14="http://schemas.microsoft.com/office/powerpoint/2010/main" val="186116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etsuite.com/portal/resource/articles/business-strategy/suppl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BE5445-21C6-DAED-B895-8953A726995C}"/>
              </a:ext>
            </a:extLst>
          </p:cNvPr>
          <p:cNvSpPr txBox="1"/>
          <p:nvPr/>
        </p:nvSpPr>
        <p:spPr>
          <a:xfrm>
            <a:off x="1325366" y="2468844"/>
            <a:ext cx="9965933" cy="2554545"/>
          </a:xfrm>
          <a:prstGeom prst="rect">
            <a:avLst/>
          </a:prstGeom>
          <a:noFill/>
        </p:spPr>
        <p:txBody>
          <a:bodyPr wrap="square" rtlCol="0">
            <a:spAutoFit/>
          </a:bodyPr>
          <a:lstStyle/>
          <a:p>
            <a:pPr algn="ctr"/>
            <a:r>
              <a:rPr lang="en-US" sz="2000" b="1" i="1" dirty="0">
                <a:latin typeface="Arial" panose="020B0604020202020204" pitchFamily="34" charset="0"/>
                <a:cs typeface="Arial" panose="020B0604020202020204" pitchFamily="34" charset="0"/>
              </a:rPr>
              <a:t>TOPIC –</a:t>
            </a:r>
            <a:r>
              <a:rPr lang="en-US" sz="2000" b="1" i="1" dirty="0">
                <a:solidFill>
                  <a:schemeClr val="accent1"/>
                </a:solidFill>
                <a:latin typeface="Arial" panose="020B0604020202020204" pitchFamily="34" charset="0"/>
                <a:cs typeface="Arial" panose="020B0604020202020204" pitchFamily="34" charset="0"/>
              </a:rPr>
              <a:t>SUPPLY ANALYSIS</a:t>
            </a:r>
          </a:p>
          <a:p>
            <a:pPr algn="ctr"/>
            <a:endParaRPr lang="en-US" sz="2000" b="1" i="1" dirty="0">
              <a:solidFill>
                <a:schemeClr val="accent1"/>
              </a:solidFill>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        YEAR- FIRST	SEMESTER-1    SESSION -2023-2024</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8087BE5F-6C1A-6580-7447-B148CE11B5F4}"/>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chemeClr val="accent1"/>
                </a:solidFill>
                <a:latin typeface="Arial" panose="020B0604020202020204" pitchFamily="34" charset="0"/>
                <a:cs typeface="Arial" panose="020B0604020202020204" pitchFamily="34" charset="0"/>
              </a:rPr>
              <a:t>ELEMENTARY ECONOMICS</a:t>
            </a:r>
            <a:endParaRPr lang="en-IN" sz="2000" b="1" dirty="0">
              <a:solidFill>
                <a:srgbClr val="0070C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93A2CEB2-4FD8-68BA-40AC-FB23C8F6D06D}"/>
              </a:ext>
            </a:extLst>
          </p:cNvPr>
          <p:cNvSpPr txBox="1"/>
          <p:nvPr/>
        </p:nvSpPr>
        <p:spPr>
          <a:xfrm>
            <a:off x="3493212" y="4706197"/>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7" name="Picture 2" descr="Khatra Adibasi Mahavidyalaya, Bankura, Bankura, West Bengal, India, Group  ID:- Contact Address, Phone, EMail, Website, Courses Offered, Admission">
            <a:extLst>
              <a:ext uri="{FF2B5EF4-FFF2-40B4-BE49-F238E27FC236}">
                <a16:creationId xmlns:a16="http://schemas.microsoft.com/office/drawing/2014/main" id="{935D7874-55AA-5231-8499-9DCD9772F4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90D216D-753A-A394-022D-553498EA2499}"/>
              </a:ext>
            </a:extLst>
          </p:cNvPr>
          <p:cNvSpPr txBox="1"/>
          <p:nvPr/>
        </p:nvSpPr>
        <p:spPr>
          <a:xfrm>
            <a:off x="4274050" y="3980243"/>
            <a:ext cx="3380196" cy="369332"/>
          </a:xfrm>
          <a:prstGeom prst="rect">
            <a:avLst/>
          </a:prstGeom>
          <a:noFill/>
        </p:spPr>
        <p:txBody>
          <a:bodyPr wrap="square" rtlCol="0">
            <a:spAutoFit/>
          </a:bodyPr>
          <a:lstStyle/>
          <a:p>
            <a:r>
              <a:rPr lang="en-IN" dirty="0"/>
              <a:t>DATE OF LECTURE:  12/09/2023</a:t>
            </a:r>
          </a:p>
        </p:txBody>
      </p:sp>
      <p:sp>
        <p:nvSpPr>
          <p:cNvPr id="9" name="TextBox 8">
            <a:extLst>
              <a:ext uri="{FF2B5EF4-FFF2-40B4-BE49-F238E27FC236}">
                <a16:creationId xmlns:a16="http://schemas.microsoft.com/office/drawing/2014/main" id="{1C43BC70-1194-76E9-3517-3460318A5522}"/>
              </a:ext>
            </a:extLst>
          </p:cNvPr>
          <p:cNvSpPr txBox="1"/>
          <p:nvPr/>
        </p:nvSpPr>
        <p:spPr>
          <a:xfrm>
            <a:off x="2958957" y="1712112"/>
            <a:ext cx="6924782" cy="400110"/>
          </a:xfrm>
          <a:prstGeom prst="rect">
            <a:avLst/>
          </a:prstGeom>
          <a:noFill/>
        </p:spPr>
        <p:txBody>
          <a:bodyPr wrap="square" rtlCol="0">
            <a:spAutoFit/>
          </a:bodyPr>
          <a:lstStyle/>
          <a:p>
            <a:pPr algn="ctr"/>
            <a:r>
              <a:rPr lang="en-IN" sz="2000" b="1" dirty="0">
                <a:latin typeface="Arial" panose="020B0604020202020204" pitchFamily="34" charset="0"/>
                <a:cs typeface="Arial" panose="020B0604020202020204" pitchFamily="34" charset="0"/>
              </a:rPr>
              <a:t>COURSE: ECONOMICS (MINOR)</a:t>
            </a:r>
          </a:p>
        </p:txBody>
      </p:sp>
    </p:spTree>
    <p:extLst>
      <p:ext uri="{BB962C8B-B14F-4D97-AF65-F5344CB8AC3E}">
        <p14:creationId xmlns:p14="http://schemas.microsoft.com/office/powerpoint/2010/main" val="3526209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168625-D831-0942-D8C0-62243BB85AB6}"/>
              </a:ext>
            </a:extLst>
          </p:cNvPr>
          <p:cNvSpPr txBox="1"/>
          <p:nvPr/>
        </p:nvSpPr>
        <p:spPr>
          <a:xfrm>
            <a:off x="657546" y="863029"/>
            <a:ext cx="10284432" cy="646331"/>
          </a:xfrm>
          <a:prstGeom prst="rect">
            <a:avLst/>
          </a:prstGeom>
          <a:noFill/>
        </p:spPr>
        <p:txBody>
          <a:bodyPr wrap="square">
            <a:spAutoFit/>
          </a:bodyPr>
          <a:lstStyle/>
          <a:p>
            <a:r>
              <a:rPr lang="en-US" b="1" i="0" dirty="0">
                <a:solidFill>
                  <a:srgbClr val="4D5156"/>
                </a:solidFill>
                <a:effectLst/>
                <a:latin typeface="arial" panose="020B0604020202020204" pitchFamily="34" charset="0"/>
              </a:rPr>
              <a:t>Definition:</a:t>
            </a:r>
            <a:r>
              <a:rPr lang="en-US" b="0" i="0" dirty="0">
                <a:solidFill>
                  <a:srgbClr val="4D5156"/>
                </a:solidFill>
                <a:effectLst/>
                <a:latin typeface="arial" panose="020B0604020202020204" pitchFamily="34" charset="0"/>
              </a:rPr>
              <a:t> Supply in economics is </a:t>
            </a:r>
            <a:r>
              <a:rPr lang="en-US" b="1" i="0" dirty="0">
                <a:solidFill>
                  <a:srgbClr val="5F6368"/>
                </a:solidFill>
                <a:effectLst/>
                <a:latin typeface="arial" panose="020B0604020202020204" pitchFamily="34" charset="0"/>
              </a:rPr>
              <a:t>the quantity of a particular product or service that suppliers offer to consumers at a</a:t>
            </a:r>
            <a:r>
              <a:rPr lang="en-US" b="0" i="0" dirty="0">
                <a:solidFill>
                  <a:srgbClr val="4D5156"/>
                </a:solidFill>
                <a:effectLst/>
                <a:latin typeface="arial" panose="020B0604020202020204" pitchFamily="34" charset="0"/>
              </a:rPr>
              <a:t> specific price at a certain period of time.</a:t>
            </a:r>
            <a:endParaRPr lang="en-IN" dirty="0"/>
          </a:p>
        </p:txBody>
      </p:sp>
      <p:sp>
        <p:nvSpPr>
          <p:cNvPr id="17" name="TextBox 16">
            <a:extLst>
              <a:ext uri="{FF2B5EF4-FFF2-40B4-BE49-F238E27FC236}">
                <a16:creationId xmlns:a16="http://schemas.microsoft.com/office/drawing/2014/main" id="{60CD804D-CF58-FAE7-A6DD-DBF0BBF09709}"/>
              </a:ext>
            </a:extLst>
          </p:cNvPr>
          <p:cNvSpPr txBox="1"/>
          <p:nvPr/>
        </p:nvSpPr>
        <p:spPr>
          <a:xfrm>
            <a:off x="657545" y="2126751"/>
            <a:ext cx="10489915" cy="4247317"/>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Determinants of supply</a:t>
            </a:r>
          </a:p>
          <a:p>
            <a:r>
              <a:rPr lang="en-US" dirty="0">
                <a:latin typeface="Arial" panose="020B0604020202020204" pitchFamily="34" charset="0"/>
                <a:cs typeface="Arial" panose="020B0604020202020204" pitchFamily="34" charset="0"/>
              </a:rPr>
              <a:t>The factors on which the supply of a commodity depends are known as the determinants of supply.</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These are:</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 Price of the Commodity</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 Goals of Firm</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 Price of Inputs or Factors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 Technology</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 Government Policy</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 Expectations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 Number of Firms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 Natural Factors</a:t>
            </a:r>
            <a:endParaRPr lang="en-IN"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 Prices of other Commodities</a:t>
            </a:r>
          </a:p>
          <a:p>
            <a:r>
              <a:rPr lang="en-US" dirty="0">
                <a:latin typeface="Arial" panose="020B0604020202020204" pitchFamily="34" charset="0"/>
                <a:cs typeface="Arial" panose="020B0604020202020204" pitchFamily="34" charset="0"/>
              </a:rPr>
              <a:t> </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4483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69E9DD-1116-FAC9-EF74-EDFF4C3D20B7}"/>
              </a:ext>
            </a:extLst>
          </p:cNvPr>
          <p:cNvSpPr txBox="1"/>
          <p:nvPr/>
        </p:nvSpPr>
        <p:spPr>
          <a:xfrm>
            <a:off x="184935" y="657546"/>
            <a:ext cx="12007065" cy="646331"/>
          </a:xfrm>
          <a:prstGeom prst="rect">
            <a:avLst/>
          </a:prstGeom>
          <a:noFill/>
        </p:spPr>
        <p:txBody>
          <a:bodyPr wrap="square">
            <a:spAutoFit/>
          </a:bodyPr>
          <a:lstStyle/>
          <a:p>
            <a:r>
              <a:rPr lang="en-US" b="1" i="0" dirty="0">
                <a:solidFill>
                  <a:srgbClr val="111111"/>
                </a:solidFill>
                <a:effectLst/>
                <a:latin typeface="Arial" panose="020B0604020202020204" pitchFamily="34" charset="0"/>
                <a:cs typeface="Arial" panose="020B0604020202020204" pitchFamily="34" charset="0"/>
              </a:rPr>
              <a:t>Law of Supply</a:t>
            </a:r>
            <a:r>
              <a:rPr lang="en-US" b="0" i="0" dirty="0">
                <a:solidFill>
                  <a:srgbClr val="111111"/>
                </a:solidFill>
                <a:effectLst/>
                <a:latin typeface="Arial" panose="020B0604020202020204" pitchFamily="34" charset="0"/>
                <a:cs typeface="Arial" panose="020B0604020202020204" pitchFamily="34" charset="0"/>
              </a:rPr>
              <a:t>: It states that, all other factors remaining unchanged, as the price of a good or service increases, the quantity of that good or service that suppliers offer will increase, and vice versa.</a:t>
            </a:r>
            <a:endParaRPr lang="en-IN"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9A0E1B54-A6E4-648B-5DA7-59E2ED04A4D8}"/>
              </a:ext>
            </a:extLst>
          </p:cNvPr>
          <p:cNvSpPr txBox="1"/>
          <p:nvPr/>
        </p:nvSpPr>
        <p:spPr>
          <a:xfrm>
            <a:off x="184935" y="1723408"/>
            <a:ext cx="11897474" cy="3693319"/>
          </a:xfrm>
          <a:prstGeom prst="rect">
            <a:avLst/>
          </a:prstGeom>
          <a:noFill/>
        </p:spPr>
        <p:txBody>
          <a:bodyPr wrap="square">
            <a:spAutoFit/>
          </a:bodyPr>
          <a:lstStyle/>
          <a:p>
            <a:pPr algn="l"/>
            <a:r>
              <a:rPr lang="en-US" b="1" i="0" dirty="0">
                <a:solidFill>
                  <a:srgbClr val="000000"/>
                </a:solidFill>
                <a:effectLst/>
                <a:latin typeface="Arial" panose="020B0604020202020204" pitchFamily="34" charset="0"/>
                <a:cs typeface="Arial" panose="020B0604020202020204" pitchFamily="34" charset="0"/>
              </a:rPr>
              <a:t>Supply Function</a:t>
            </a:r>
          </a:p>
          <a:p>
            <a:pPr algn="l"/>
            <a:r>
              <a:rPr lang="en-US" b="0" i="0" dirty="0">
                <a:effectLst/>
                <a:latin typeface="Arial" panose="020B0604020202020204" pitchFamily="34" charset="0"/>
                <a:cs typeface="Arial" panose="020B0604020202020204" pitchFamily="34" charset="0"/>
              </a:rPr>
              <a:t>It explains the relationship between the supply of a commodity and the factors determining its supply. We can better represent the supply function in the form of the following equation:</a:t>
            </a:r>
          </a:p>
          <a:p>
            <a:pPr algn="l"/>
            <a:endParaRPr lang="en-US" b="0" i="0" dirty="0">
              <a:effectLst/>
              <a:latin typeface="Arial" panose="020B0604020202020204" pitchFamily="34" charset="0"/>
              <a:cs typeface="Arial" panose="020B0604020202020204" pitchFamily="34" charset="0"/>
            </a:endParaRPr>
          </a:p>
          <a:p>
            <a:pPr algn="l"/>
            <a:r>
              <a:rPr lang="en-US" b="1" i="0" dirty="0" err="1">
                <a:effectLst/>
                <a:latin typeface="Arial" panose="020B0604020202020204" pitchFamily="34" charset="0"/>
                <a:cs typeface="Arial" panose="020B0604020202020204" pitchFamily="34" charset="0"/>
              </a:rPr>
              <a:t>Sx</a:t>
            </a:r>
            <a:r>
              <a:rPr lang="en-US" b="1" i="0" dirty="0">
                <a:effectLst/>
                <a:latin typeface="Arial" panose="020B0604020202020204" pitchFamily="34" charset="0"/>
                <a:cs typeface="Arial" panose="020B0604020202020204" pitchFamily="34" charset="0"/>
              </a:rPr>
              <a:t> = f (</a:t>
            </a:r>
            <a:r>
              <a:rPr lang="en-US" b="1" i="0" dirty="0" err="1">
                <a:effectLst/>
                <a:latin typeface="Arial" panose="020B0604020202020204" pitchFamily="34" charset="0"/>
                <a:cs typeface="Arial" panose="020B0604020202020204" pitchFamily="34" charset="0"/>
              </a:rPr>
              <a:t>Px</a:t>
            </a:r>
            <a:r>
              <a:rPr lang="en-US" b="1" i="0" dirty="0">
                <a:effectLst/>
                <a:latin typeface="Arial" panose="020B0604020202020204" pitchFamily="34" charset="0"/>
                <a:cs typeface="Arial" panose="020B0604020202020204" pitchFamily="34" charset="0"/>
              </a:rPr>
              <a:t>, PI, T, W, GP)</a:t>
            </a:r>
            <a:endParaRPr lang="en-US" b="0" i="0" dirty="0">
              <a:effectLst/>
              <a:latin typeface="Arial" panose="020B0604020202020204" pitchFamily="34" charset="0"/>
              <a:cs typeface="Arial" panose="020B0604020202020204" pitchFamily="34" charset="0"/>
            </a:endParaRPr>
          </a:p>
          <a:p>
            <a:pPr algn="l"/>
            <a:r>
              <a:rPr lang="en-US" b="0" i="0" dirty="0">
                <a:effectLst/>
                <a:latin typeface="Arial" panose="020B0604020202020204" pitchFamily="34" charset="0"/>
                <a:cs typeface="Arial" panose="020B0604020202020204" pitchFamily="34" charset="0"/>
              </a:rPr>
              <a:t>Where,</a:t>
            </a:r>
          </a:p>
          <a:p>
            <a:pPr algn="l"/>
            <a:endParaRPr lang="en-US" b="0" i="0" dirty="0">
              <a:effectLst/>
              <a:latin typeface="Arial" panose="020B0604020202020204" pitchFamily="34" charset="0"/>
              <a:cs typeface="Arial" panose="020B0604020202020204" pitchFamily="34" charset="0"/>
            </a:endParaRPr>
          </a:p>
          <a:p>
            <a:pPr algn="l"/>
            <a:r>
              <a:rPr lang="en-US" b="1" i="0" dirty="0" err="1">
                <a:effectLst/>
                <a:latin typeface="Arial" panose="020B0604020202020204" pitchFamily="34" charset="0"/>
                <a:cs typeface="Arial" panose="020B0604020202020204" pitchFamily="34" charset="0"/>
              </a:rPr>
              <a:t>Sx</a:t>
            </a:r>
            <a:r>
              <a:rPr lang="en-US" b="0" i="0" dirty="0">
                <a:effectLst/>
                <a:latin typeface="Arial" panose="020B0604020202020204" pitchFamily="34" charset="0"/>
                <a:cs typeface="Arial" panose="020B0604020202020204" pitchFamily="34" charset="0"/>
              </a:rPr>
              <a:t> = supply of commodity x</a:t>
            </a:r>
          </a:p>
          <a:p>
            <a:pPr algn="l"/>
            <a:r>
              <a:rPr lang="en-US" b="1" i="0" dirty="0" err="1">
                <a:effectLst/>
                <a:latin typeface="Arial" panose="020B0604020202020204" pitchFamily="34" charset="0"/>
                <a:cs typeface="Arial" panose="020B0604020202020204" pitchFamily="34" charset="0"/>
              </a:rPr>
              <a:t>Px</a:t>
            </a:r>
            <a:r>
              <a:rPr lang="en-US" b="0" i="0" dirty="0">
                <a:effectLst/>
                <a:latin typeface="Arial" panose="020B0604020202020204" pitchFamily="34" charset="0"/>
                <a:cs typeface="Arial" panose="020B0604020202020204" pitchFamily="34" charset="0"/>
              </a:rPr>
              <a:t> = Price of commodity x</a:t>
            </a:r>
          </a:p>
          <a:p>
            <a:pPr algn="l"/>
            <a:r>
              <a:rPr lang="en-US" b="1" i="0" dirty="0">
                <a:effectLst/>
                <a:latin typeface="Arial" panose="020B0604020202020204" pitchFamily="34" charset="0"/>
                <a:cs typeface="Arial" panose="020B0604020202020204" pitchFamily="34" charset="0"/>
              </a:rPr>
              <a:t>PI</a:t>
            </a:r>
            <a:r>
              <a:rPr lang="en-US" b="0" i="0" dirty="0">
                <a:effectLst/>
                <a:latin typeface="Arial" panose="020B0604020202020204" pitchFamily="34" charset="0"/>
                <a:cs typeface="Arial" panose="020B0604020202020204" pitchFamily="34" charset="0"/>
              </a:rPr>
              <a:t> = Price of inputs</a:t>
            </a:r>
          </a:p>
          <a:p>
            <a:pPr algn="l"/>
            <a:r>
              <a:rPr lang="en-US" b="1" i="0" dirty="0">
                <a:effectLst/>
                <a:latin typeface="Arial" panose="020B0604020202020204" pitchFamily="34" charset="0"/>
                <a:cs typeface="Arial" panose="020B0604020202020204" pitchFamily="34" charset="0"/>
              </a:rPr>
              <a:t>T</a:t>
            </a:r>
            <a:r>
              <a:rPr lang="en-US" b="0" i="0" dirty="0">
                <a:effectLst/>
                <a:latin typeface="Arial" panose="020B0604020202020204" pitchFamily="34" charset="0"/>
                <a:cs typeface="Arial" panose="020B0604020202020204" pitchFamily="34" charset="0"/>
              </a:rPr>
              <a:t> = Technology</a:t>
            </a:r>
          </a:p>
          <a:p>
            <a:pPr algn="l"/>
            <a:r>
              <a:rPr lang="en-US" b="1" i="0" dirty="0">
                <a:effectLst/>
                <a:latin typeface="Arial" panose="020B0604020202020204" pitchFamily="34" charset="0"/>
                <a:cs typeface="Arial" panose="020B0604020202020204" pitchFamily="34" charset="0"/>
              </a:rPr>
              <a:t>W</a:t>
            </a:r>
            <a:r>
              <a:rPr lang="en-US" b="0" i="0" dirty="0">
                <a:effectLst/>
                <a:latin typeface="Arial" panose="020B0604020202020204" pitchFamily="34" charset="0"/>
                <a:cs typeface="Arial" panose="020B0604020202020204" pitchFamily="34" charset="0"/>
              </a:rPr>
              <a:t> = Weather </a:t>
            </a:r>
            <a:r>
              <a:rPr lang="en-US" dirty="0">
                <a:latin typeface="Arial" panose="020B0604020202020204" pitchFamily="34" charset="0"/>
                <a:cs typeface="Arial" panose="020B0604020202020204" pitchFamily="34" charset="0"/>
              </a:rPr>
              <a:t>conditions</a:t>
            </a:r>
            <a:endParaRPr lang="en-US" b="0" i="0" dirty="0">
              <a:effectLst/>
              <a:latin typeface="Arial" panose="020B0604020202020204" pitchFamily="34" charset="0"/>
              <a:cs typeface="Arial" panose="020B0604020202020204" pitchFamily="34" charset="0"/>
            </a:endParaRPr>
          </a:p>
          <a:p>
            <a:pPr algn="l"/>
            <a:r>
              <a:rPr lang="en-US" b="1" i="0" dirty="0">
                <a:effectLst/>
                <a:latin typeface="Arial" panose="020B0604020202020204" pitchFamily="34" charset="0"/>
                <a:cs typeface="Arial" panose="020B0604020202020204" pitchFamily="34" charset="0"/>
              </a:rPr>
              <a:t>GP</a:t>
            </a:r>
            <a:r>
              <a:rPr lang="en-US" b="0" i="0" dirty="0">
                <a:effectLst/>
                <a:latin typeface="Arial" panose="020B0604020202020204" pitchFamily="34" charset="0"/>
                <a:cs typeface="Arial" panose="020B0604020202020204" pitchFamily="34" charset="0"/>
              </a:rPr>
              <a:t> = Government Policy</a:t>
            </a:r>
          </a:p>
        </p:txBody>
      </p:sp>
    </p:spTree>
    <p:extLst>
      <p:ext uri="{BB962C8B-B14F-4D97-AF65-F5344CB8AC3E}">
        <p14:creationId xmlns:p14="http://schemas.microsoft.com/office/powerpoint/2010/main" val="1731174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1776164F-5A07-C991-2696-D99C49AF83D5}"/>
              </a:ext>
            </a:extLst>
          </p:cNvPr>
          <p:cNvSpPr txBox="1"/>
          <p:nvPr/>
        </p:nvSpPr>
        <p:spPr>
          <a:xfrm>
            <a:off x="480315" y="704653"/>
            <a:ext cx="11581546" cy="923330"/>
          </a:xfrm>
          <a:prstGeom prst="rect">
            <a:avLst/>
          </a:prstGeom>
          <a:noFill/>
        </p:spPr>
        <p:txBody>
          <a:bodyPr wrap="square">
            <a:spAutoFit/>
          </a:bodyPr>
          <a:lstStyle/>
          <a:p>
            <a:r>
              <a:rPr lang="en-US" b="1" i="0" dirty="0">
                <a:solidFill>
                  <a:srgbClr val="202124"/>
                </a:solidFill>
                <a:effectLst/>
                <a:latin typeface="Arial" panose="020B0604020202020204" pitchFamily="34" charset="0"/>
                <a:cs typeface="Arial" panose="020B0604020202020204" pitchFamily="34" charset="0"/>
              </a:rPr>
              <a:t>Supply Curve</a:t>
            </a:r>
            <a:r>
              <a:rPr lang="en-US" b="0" i="0" dirty="0">
                <a:solidFill>
                  <a:srgbClr val="202124"/>
                </a:solidFill>
                <a:effectLst/>
                <a:latin typeface="Arial" panose="020B0604020202020204" pitchFamily="34" charset="0"/>
                <a:cs typeface="Arial" panose="020B0604020202020204" pitchFamily="34" charset="0"/>
              </a:rPr>
              <a:t>: A supply curve is </a:t>
            </a:r>
            <a:r>
              <a:rPr lang="en-US" b="0" i="0" dirty="0">
                <a:solidFill>
                  <a:srgbClr val="040C28"/>
                </a:solidFill>
                <a:effectLst/>
                <a:latin typeface="Arial" panose="020B0604020202020204" pitchFamily="34" charset="0"/>
                <a:cs typeface="Arial" panose="020B0604020202020204" pitchFamily="34" charset="0"/>
              </a:rPr>
              <a:t>a graph that shows how a change in the price of a good or service affects the quantity a seller supplies</a:t>
            </a:r>
            <a:r>
              <a:rPr lang="en-US" b="0" i="0" dirty="0">
                <a:solidFill>
                  <a:srgbClr val="202124"/>
                </a:solidFill>
                <a:effectLst/>
                <a:latin typeface="Arial" panose="020B0604020202020204" pitchFamily="34" charset="0"/>
                <a:cs typeface="Arial" panose="020B0604020202020204" pitchFamily="34" charset="0"/>
              </a:rPr>
              <a:t>. Price is measured on the vertical y-axis, while quantity supplied is </a:t>
            </a:r>
            <a:r>
              <a:rPr lang="en-US" dirty="0">
                <a:solidFill>
                  <a:srgbClr val="202124"/>
                </a:solidFill>
                <a:latin typeface="Arial" panose="020B0604020202020204" pitchFamily="34" charset="0"/>
                <a:cs typeface="Arial" panose="020B0604020202020204" pitchFamily="34" charset="0"/>
              </a:rPr>
              <a:t>measured</a:t>
            </a:r>
            <a:r>
              <a:rPr lang="en-US" b="0" i="0" dirty="0">
                <a:solidFill>
                  <a:srgbClr val="202124"/>
                </a:solidFill>
                <a:effectLst/>
                <a:latin typeface="Arial" panose="020B0604020202020204" pitchFamily="34" charset="0"/>
                <a:cs typeface="Arial" panose="020B0604020202020204" pitchFamily="34" charset="0"/>
              </a:rPr>
              <a:t> on the horizontal x-axis.</a:t>
            </a:r>
            <a:endParaRPr lang="en-IN" dirty="0">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C2DF99A1-F490-1E7D-51FA-F4C8018D6360}"/>
              </a:ext>
            </a:extLst>
          </p:cNvPr>
          <p:cNvPicPr>
            <a:picLocks noChangeAspect="1"/>
          </p:cNvPicPr>
          <p:nvPr/>
        </p:nvPicPr>
        <p:blipFill>
          <a:blip r:embed="rId2"/>
          <a:stretch>
            <a:fillRect/>
          </a:stretch>
        </p:blipFill>
        <p:spPr>
          <a:xfrm>
            <a:off x="2961793" y="1883407"/>
            <a:ext cx="5627403" cy="4269939"/>
          </a:xfrm>
          <a:prstGeom prst="rect">
            <a:avLst/>
          </a:prstGeom>
        </p:spPr>
      </p:pic>
    </p:spTree>
    <p:extLst>
      <p:ext uri="{BB962C8B-B14F-4D97-AF65-F5344CB8AC3E}">
        <p14:creationId xmlns:p14="http://schemas.microsoft.com/office/powerpoint/2010/main" val="4175966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86491B-999A-AF31-D3C4-463660229154}"/>
              </a:ext>
            </a:extLst>
          </p:cNvPr>
          <p:cNvSpPr txBox="1"/>
          <p:nvPr/>
        </p:nvSpPr>
        <p:spPr>
          <a:xfrm>
            <a:off x="133563" y="509445"/>
            <a:ext cx="12058437" cy="1477328"/>
          </a:xfrm>
          <a:prstGeom prst="rect">
            <a:avLst/>
          </a:prstGeom>
          <a:noFill/>
        </p:spPr>
        <p:txBody>
          <a:bodyPr wrap="square">
            <a:spAutoFit/>
          </a:bodyPr>
          <a:lstStyle/>
          <a:p>
            <a:r>
              <a:rPr lang="en-IN" b="1" dirty="0">
                <a:latin typeface="Arial" panose="020B0604020202020204" pitchFamily="34" charset="0"/>
                <a:cs typeface="Arial" panose="020B0604020202020204" pitchFamily="34" charset="0"/>
              </a:rPr>
              <a:t>Movement along the supply curve</a:t>
            </a:r>
            <a:r>
              <a:rPr lang="en-IN" dirty="0">
                <a:latin typeface="Arial" panose="020B0604020202020204" pitchFamily="34" charset="0"/>
                <a:cs typeface="Arial" panose="020B0604020202020204" pitchFamily="34" charset="0"/>
              </a:rPr>
              <a:t>: When the supply of a product either increases or decreases due to an increase or decrease in its price (all the other factors remain constant), that change in the quantity of the product supplied is depicted by the movement from one point to another on the supple curve. This is called movement along the supply curve. If price increases, there is an increase in the quantity supplied of a product. This is called Extension of supply. If price decreases, there is a decrease in the quantity supplied of a product. This is called Contraction of supply.</a:t>
            </a:r>
          </a:p>
        </p:txBody>
      </p:sp>
      <p:pic>
        <p:nvPicPr>
          <p:cNvPr id="9" name="Picture 8">
            <a:extLst>
              <a:ext uri="{FF2B5EF4-FFF2-40B4-BE49-F238E27FC236}">
                <a16:creationId xmlns:a16="http://schemas.microsoft.com/office/drawing/2014/main" id="{B766EC07-CF88-EECF-440B-D37C2B58B5D8}"/>
              </a:ext>
            </a:extLst>
          </p:cNvPr>
          <p:cNvPicPr>
            <a:picLocks noChangeAspect="1"/>
          </p:cNvPicPr>
          <p:nvPr/>
        </p:nvPicPr>
        <p:blipFill>
          <a:blip r:embed="rId2"/>
          <a:stretch>
            <a:fillRect/>
          </a:stretch>
        </p:blipFill>
        <p:spPr>
          <a:xfrm>
            <a:off x="2034764" y="3174715"/>
            <a:ext cx="8331861" cy="3173840"/>
          </a:xfrm>
          <a:prstGeom prst="rect">
            <a:avLst/>
          </a:prstGeom>
        </p:spPr>
      </p:pic>
      <p:sp>
        <p:nvSpPr>
          <p:cNvPr id="10" name="TextBox 9">
            <a:extLst>
              <a:ext uri="{FF2B5EF4-FFF2-40B4-BE49-F238E27FC236}">
                <a16:creationId xmlns:a16="http://schemas.microsoft.com/office/drawing/2014/main" id="{EE9EDF1D-CBD3-D81A-F48D-F3A689D1E7E3}"/>
              </a:ext>
            </a:extLst>
          </p:cNvPr>
          <p:cNvSpPr txBox="1"/>
          <p:nvPr/>
        </p:nvSpPr>
        <p:spPr>
          <a:xfrm>
            <a:off x="188360" y="2198670"/>
            <a:ext cx="11815280" cy="646331"/>
          </a:xfrm>
          <a:prstGeom prst="rect">
            <a:avLst/>
          </a:prstGeom>
          <a:noFill/>
        </p:spPr>
        <p:txBody>
          <a:bodyPr wrap="square">
            <a:spAutoFit/>
          </a:bodyPr>
          <a:lstStyle/>
          <a:p>
            <a:r>
              <a:rPr lang="en-IN" b="1" dirty="0">
                <a:latin typeface="Arial" panose="020B0604020202020204" pitchFamily="34" charset="0"/>
                <a:cs typeface="Arial" panose="020B0604020202020204" pitchFamily="34" charset="0"/>
              </a:rPr>
              <a:t>The Shift of the Supply Curve</a:t>
            </a:r>
            <a:r>
              <a:rPr lang="en-IN" dirty="0">
                <a:latin typeface="Arial" panose="020B0604020202020204" pitchFamily="34" charset="0"/>
                <a:cs typeface="Arial" panose="020B0604020202020204" pitchFamily="34" charset="0"/>
              </a:rPr>
              <a:t>: When the supply of a product increases or decreases because of change in any factor other than its price, there will be a shift in the Supply Curve itself.</a:t>
            </a:r>
          </a:p>
        </p:txBody>
      </p:sp>
      <p:sp>
        <p:nvSpPr>
          <p:cNvPr id="11" name="TextBox 10">
            <a:extLst>
              <a:ext uri="{FF2B5EF4-FFF2-40B4-BE49-F238E27FC236}">
                <a16:creationId xmlns:a16="http://schemas.microsoft.com/office/drawing/2014/main" id="{C4A2660B-AF43-C010-57FB-7A5C95A20536}"/>
              </a:ext>
            </a:extLst>
          </p:cNvPr>
          <p:cNvSpPr txBox="1"/>
          <p:nvPr/>
        </p:nvSpPr>
        <p:spPr>
          <a:xfrm>
            <a:off x="2044557" y="6143946"/>
            <a:ext cx="3389967" cy="369332"/>
          </a:xfrm>
          <a:prstGeom prst="rect">
            <a:avLst/>
          </a:prstGeom>
          <a:noFill/>
        </p:spPr>
        <p:txBody>
          <a:bodyPr wrap="none" rtlCol="0">
            <a:spAutoFit/>
          </a:bodyPr>
          <a:lstStyle/>
          <a:p>
            <a:r>
              <a:rPr lang="en-IN" dirty="0"/>
              <a:t>Movement along the supply curve</a:t>
            </a:r>
          </a:p>
        </p:txBody>
      </p:sp>
      <p:sp>
        <p:nvSpPr>
          <p:cNvPr id="12" name="TextBox 11">
            <a:extLst>
              <a:ext uri="{FF2B5EF4-FFF2-40B4-BE49-F238E27FC236}">
                <a16:creationId xmlns:a16="http://schemas.microsoft.com/office/drawing/2014/main" id="{8C2EF8D6-9A13-C9AB-60EA-3901C00C24F4}"/>
              </a:ext>
            </a:extLst>
          </p:cNvPr>
          <p:cNvSpPr txBox="1"/>
          <p:nvPr/>
        </p:nvSpPr>
        <p:spPr>
          <a:xfrm>
            <a:off x="6226139" y="6143946"/>
            <a:ext cx="2938409" cy="369332"/>
          </a:xfrm>
          <a:prstGeom prst="rect">
            <a:avLst/>
          </a:prstGeom>
          <a:noFill/>
        </p:spPr>
        <p:txBody>
          <a:bodyPr wrap="square" rtlCol="0">
            <a:spAutoFit/>
          </a:bodyPr>
          <a:lstStyle/>
          <a:p>
            <a:r>
              <a:rPr lang="en-IN" dirty="0"/>
              <a:t>Shift of the Supply Curve</a:t>
            </a:r>
          </a:p>
        </p:txBody>
      </p:sp>
    </p:spTree>
    <p:extLst>
      <p:ext uri="{BB962C8B-B14F-4D97-AF65-F5344CB8AC3E}">
        <p14:creationId xmlns:p14="http://schemas.microsoft.com/office/powerpoint/2010/main" val="3871538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DC89AB0-E74A-80E2-392F-B0D72A650AA0}"/>
              </a:ext>
            </a:extLst>
          </p:cNvPr>
          <p:cNvSpPr txBox="1"/>
          <p:nvPr/>
        </p:nvSpPr>
        <p:spPr>
          <a:xfrm>
            <a:off x="924673" y="934948"/>
            <a:ext cx="8221895" cy="369332"/>
          </a:xfrm>
          <a:prstGeom prst="rect">
            <a:avLst/>
          </a:prstGeom>
          <a:noFill/>
        </p:spPr>
        <p:txBody>
          <a:bodyPr wrap="square">
            <a:spAutoFit/>
          </a:bodyPr>
          <a:lstStyle/>
          <a:p>
            <a:r>
              <a:rPr lang="en-IN" b="1" dirty="0"/>
              <a:t>References:</a:t>
            </a:r>
          </a:p>
        </p:txBody>
      </p:sp>
      <p:sp>
        <p:nvSpPr>
          <p:cNvPr id="6" name="TextBox 5">
            <a:extLst>
              <a:ext uri="{FF2B5EF4-FFF2-40B4-BE49-F238E27FC236}">
                <a16:creationId xmlns:a16="http://schemas.microsoft.com/office/drawing/2014/main" id="{CD8938C2-DD8B-495E-5B80-372FECF1A543}"/>
              </a:ext>
            </a:extLst>
          </p:cNvPr>
          <p:cNvSpPr txBox="1"/>
          <p:nvPr/>
        </p:nvSpPr>
        <p:spPr>
          <a:xfrm>
            <a:off x="924675" y="1458930"/>
            <a:ext cx="8221894" cy="369332"/>
          </a:xfrm>
          <a:prstGeom prst="rect">
            <a:avLst/>
          </a:prstGeom>
          <a:noFill/>
        </p:spPr>
        <p:txBody>
          <a:bodyPr wrap="square">
            <a:spAutoFit/>
          </a:bodyPr>
          <a:lstStyle/>
          <a:p>
            <a:r>
              <a:rPr lang="en-IN" dirty="0"/>
              <a:t>https://tutorstips.com/movement-along-supply-curve-and-shift-in-supply-curve/</a:t>
            </a:r>
          </a:p>
        </p:txBody>
      </p:sp>
      <p:sp>
        <p:nvSpPr>
          <p:cNvPr id="8" name="TextBox 7">
            <a:extLst>
              <a:ext uri="{FF2B5EF4-FFF2-40B4-BE49-F238E27FC236}">
                <a16:creationId xmlns:a16="http://schemas.microsoft.com/office/drawing/2014/main" id="{094C522D-7468-21FE-ADD7-E7E344B1E612}"/>
              </a:ext>
            </a:extLst>
          </p:cNvPr>
          <p:cNvSpPr txBox="1"/>
          <p:nvPr/>
        </p:nvSpPr>
        <p:spPr>
          <a:xfrm>
            <a:off x="924674" y="2167848"/>
            <a:ext cx="11085816" cy="646331"/>
          </a:xfrm>
          <a:prstGeom prst="rect">
            <a:avLst/>
          </a:prstGeom>
          <a:noFill/>
        </p:spPr>
        <p:txBody>
          <a:bodyPr wrap="square">
            <a:spAutoFit/>
          </a:bodyPr>
          <a:lstStyle/>
          <a:p>
            <a:r>
              <a:rPr lang="en-IN" dirty="0">
                <a:hlinkClick r:id="rId2"/>
              </a:rPr>
              <a:t>https://www.netsuite.com/portal/resource/articles/business-strategy/supply</a:t>
            </a:r>
            <a:r>
              <a:rPr lang="en-IN" dirty="0"/>
              <a:t> curve.shtml#:~:text=A%20supply%20curve%20is%20a,on%20the%20horizontal%20x%2Daxis.</a:t>
            </a:r>
          </a:p>
        </p:txBody>
      </p:sp>
      <p:sp>
        <p:nvSpPr>
          <p:cNvPr id="11" name="TextBox 10">
            <a:extLst>
              <a:ext uri="{FF2B5EF4-FFF2-40B4-BE49-F238E27FC236}">
                <a16:creationId xmlns:a16="http://schemas.microsoft.com/office/drawing/2014/main" id="{69E5566F-158D-221C-841D-4D9AC4F5E58B}"/>
              </a:ext>
            </a:extLst>
          </p:cNvPr>
          <p:cNvSpPr txBox="1"/>
          <p:nvPr/>
        </p:nvSpPr>
        <p:spPr>
          <a:xfrm>
            <a:off x="924673" y="3153764"/>
            <a:ext cx="9205645" cy="369332"/>
          </a:xfrm>
          <a:prstGeom prst="rect">
            <a:avLst/>
          </a:prstGeom>
          <a:noFill/>
        </p:spPr>
        <p:txBody>
          <a:bodyPr wrap="square">
            <a:spAutoFit/>
          </a:bodyPr>
          <a:lstStyle/>
          <a:p>
            <a:r>
              <a:rPr lang="en-IN" dirty="0"/>
              <a:t>https://www.investopedia.com/terms/l/lawofsupply.asp</a:t>
            </a:r>
          </a:p>
        </p:txBody>
      </p:sp>
      <p:sp>
        <p:nvSpPr>
          <p:cNvPr id="15" name="TextBox 14">
            <a:extLst>
              <a:ext uri="{FF2B5EF4-FFF2-40B4-BE49-F238E27FC236}">
                <a16:creationId xmlns:a16="http://schemas.microsoft.com/office/drawing/2014/main" id="{EE54815C-1CE6-BC09-1134-4B9F780A7D61}"/>
              </a:ext>
            </a:extLst>
          </p:cNvPr>
          <p:cNvSpPr txBox="1"/>
          <p:nvPr/>
        </p:nvSpPr>
        <p:spPr>
          <a:xfrm>
            <a:off x="924673" y="3862681"/>
            <a:ext cx="10726221" cy="369332"/>
          </a:xfrm>
          <a:prstGeom prst="rect">
            <a:avLst/>
          </a:prstGeom>
          <a:noFill/>
        </p:spPr>
        <p:txBody>
          <a:bodyPr wrap="square">
            <a:spAutoFit/>
          </a:bodyPr>
          <a:lstStyle/>
          <a:p>
            <a:r>
              <a:rPr lang="en-IN" dirty="0"/>
              <a:t>https://www.toppr.com/guides/fundamentals-of-economics-and-management/supply/supply-function/</a:t>
            </a:r>
          </a:p>
        </p:txBody>
      </p:sp>
      <p:sp>
        <p:nvSpPr>
          <p:cNvPr id="18" name="TextBox 17">
            <a:extLst>
              <a:ext uri="{FF2B5EF4-FFF2-40B4-BE49-F238E27FC236}">
                <a16:creationId xmlns:a16="http://schemas.microsoft.com/office/drawing/2014/main" id="{A9E372ED-B1BA-1856-56EE-AA80AC6987C3}"/>
              </a:ext>
            </a:extLst>
          </p:cNvPr>
          <p:cNvSpPr txBox="1"/>
          <p:nvPr/>
        </p:nvSpPr>
        <p:spPr>
          <a:xfrm>
            <a:off x="1027416" y="4848598"/>
            <a:ext cx="6097712" cy="369332"/>
          </a:xfrm>
          <a:prstGeom prst="rect">
            <a:avLst/>
          </a:prstGeom>
          <a:noFill/>
        </p:spPr>
        <p:txBody>
          <a:bodyPr wrap="square">
            <a:spAutoFit/>
          </a:bodyPr>
          <a:lstStyle/>
          <a:p>
            <a:r>
              <a:rPr lang="en-IN" dirty="0"/>
              <a:t>https://capital.com/supply-definition</a:t>
            </a:r>
          </a:p>
        </p:txBody>
      </p:sp>
    </p:spTree>
    <p:extLst>
      <p:ext uri="{BB962C8B-B14F-4D97-AF65-F5344CB8AC3E}">
        <p14:creationId xmlns:p14="http://schemas.microsoft.com/office/powerpoint/2010/main" val="105871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22AA90-AEE3-EE26-8CAF-0773DD36E344}"/>
              </a:ext>
            </a:extLst>
          </p:cNvPr>
          <p:cNvSpPr txBox="1"/>
          <p:nvPr/>
        </p:nvSpPr>
        <p:spPr>
          <a:xfrm>
            <a:off x="4602822" y="2974368"/>
            <a:ext cx="1952090" cy="523220"/>
          </a:xfrm>
          <a:prstGeom prst="rect">
            <a:avLst/>
          </a:prstGeom>
          <a:noFill/>
        </p:spPr>
        <p:txBody>
          <a:bodyPr wrap="square" rtlCol="0">
            <a:spAutoFit/>
          </a:bodyPr>
          <a:lstStyle/>
          <a:p>
            <a:r>
              <a:rPr lang="en-IN" sz="2800" b="1" i="1" dirty="0"/>
              <a:t>Thank You</a:t>
            </a:r>
          </a:p>
        </p:txBody>
      </p:sp>
    </p:spTree>
    <p:extLst>
      <p:ext uri="{BB962C8B-B14F-4D97-AF65-F5344CB8AC3E}">
        <p14:creationId xmlns:p14="http://schemas.microsoft.com/office/powerpoint/2010/main" val="960719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558</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12</cp:revision>
  <dcterms:created xsi:type="dcterms:W3CDTF">2023-07-07T11:27:45Z</dcterms:created>
  <dcterms:modified xsi:type="dcterms:W3CDTF">2023-11-06T11:08:33Z</dcterms:modified>
</cp:coreProperties>
</file>